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6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3F2"/>
    <a:srgbClr val="F5ECE6"/>
    <a:srgbClr val="EDE8E4"/>
    <a:srgbClr val="F7F2F0"/>
    <a:srgbClr val="F7F6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80" d="100"/>
          <a:sy n="80" d="100"/>
        </p:scale>
        <p:origin x="1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24.09.2025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7683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24.09.2025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588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24.09.2025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639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24.09.2025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005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24.09.2025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375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24.09.2025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4613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24.09.2025</a:t>
            </a:fld>
            <a:endParaRPr lang="de-DE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4421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24.09.2025</a:t>
            </a:fld>
            <a:endParaRPr lang="de-DE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8533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24.09.2025</a:t>
            </a:fld>
            <a:endParaRPr lang="de-DE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8281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24.09.2025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836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24.09.2025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556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E51C7C-CEA3-4CAA-BE4B-344879E7C377}" type="datetimeFigureOut">
              <a:rPr lang="de-DE" smtClean="0"/>
              <a:t>24.09.2025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74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F4E79011-06B2-D4B3-051E-E6B4D4B75509}"/>
              </a:ext>
            </a:extLst>
          </p:cNvPr>
          <p:cNvSpPr/>
          <p:nvPr/>
        </p:nvSpPr>
        <p:spPr>
          <a:xfrm>
            <a:off x="7360" y="2347438"/>
            <a:ext cx="12192000" cy="138022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4000" b="1" dirty="0" smtClean="0">
                <a:solidFill>
                  <a:schemeClr val="tx1"/>
                </a:solidFill>
                <a:latin typeface="Arial"/>
                <a:cs typeface="Arial"/>
              </a:rPr>
              <a:t>TÍTULO</a:t>
            </a:r>
            <a:endParaRPr lang="en-US" sz="40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0652E740-6751-43C6-5FD0-A205541F01AB}"/>
              </a:ext>
            </a:extLst>
          </p:cNvPr>
          <p:cNvSpPr/>
          <p:nvPr/>
        </p:nvSpPr>
        <p:spPr>
          <a:xfrm>
            <a:off x="-4909" y="0"/>
            <a:ext cx="12193331" cy="6987396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7A952FFA-EF29-18DB-10AB-B18EE63A87FA}"/>
              </a:ext>
            </a:extLst>
          </p:cNvPr>
          <p:cNvSpPr/>
          <p:nvPr/>
        </p:nvSpPr>
        <p:spPr>
          <a:xfrm>
            <a:off x="7361" y="3692040"/>
            <a:ext cx="12191999" cy="3376548"/>
          </a:xfrm>
          <a:prstGeom prst="rect">
            <a:avLst/>
          </a:prstGeom>
          <a:solidFill>
            <a:srgbClr val="F5F3F2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pt-BR" sz="2800" b="1" i="1" dirty="0" smtClean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Bolsista</a:t>
            </a:r>
            <a:r>
              <a:rPr lang="pt-BR" sz="2800" b="1" i="1" dirty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 </a:t>
            </a:r>
            <a:r>
              <a:rPr lang="pt-BR" sz="2800" b="1" i="1" dirty="0" smtClean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1 </a:t>
            </a:r>
            <a:r>
              <a:rPr lang="pt-BR" sz="2800" i="1" baseline="0" dirty="0" smtClean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(Estudante </a:t>
            </a:r>
            <a:r>
              <a:rPr lang="pt-BR" sz="2800" i="1" baseline="0" dirty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– IFMG Campus </a:t>
            </a:r>
            <a:r>
              <a:rPr lang="pt-BR" sz="2800" i="1" dirty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Bambuí</a:t>
            </a:r>
            <a:r>
              <a:rPr lang="pt-BR" sz="2800" i="1" dirty="0" smtClean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)</a:t>
            </a:r>
            <a:r>
              <a:rPr lang="pt-BR" sz="2800" b="1" i="1" dirty="0" smtClean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,</a:t>
            </a:r>
          </a:p>
          <a:p>
            <a:r>
              <a:rPr lang="pt-BR" sz="2800" b="1" i="1" dirty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Bolsista </a:t>
            </a:r>
            <a:r>
              <a:rPr lang="pt-BR" sz="2800" b="1" i="1" dirty="0" smtClean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2 </a:t>
            </a:r>
            <a:r>
              <a:rPr lang="pt-BR" sz="2800" i="1" dirty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(Estudante – IFMG Campus Bambuí</a:t>
            </a:r>
            <a:r>
              <a:rPr lang="pt-BR" sz="2800" i="1" dirty="0" smtClean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)</a:t>
            </a:r>
            <a:r>
              <a:rPr lang="pt-BR" sz="2800" b="1" i="1" dirty="0" smtClean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,</a:t>
            </a:r>
          </a:p>
          <a:p>
            <a:r>
              <a:rPr lang="pt-BR" sz="2800" b="1" i="1" dirty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Bolsista </a:t>
            </a:r>
            <a:r>
              <a:rPr lang="pt-BR" sz="2800" b="1" i="1" dirty="0" smtClean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3 </a:t>
            </a:r>
            <a:r>
              <a:rPr lang="pt-BR" sz="2800" i="1" dirty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(Estudante – IFMG Campus Bambuí</a:t>
            </a:r>
            <a:r>
              <a:rPr lang="pt-BR" sz="2800" i="1" dirty="0" smtClean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)</a:t>
            </a:r>
            <a:r>
              <a:rPr lang="pt-BR" sz="2800" b="1" i="1" dirty="0" smtClean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,</a:t>
            </a:r>
          </a:p>
          <a:p>
            <a:r>
              <a:rPr lang="pt-BR" sz="2800" b="1" i="1" dirty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Bolsista </a:t>
            </a:r>
            <a:r>
              <a:rPr lang="pt-BR" sz="2800" b="1" i="1" dirty="0" smtClean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4 </a:t>
            </a:r>
            <a:r>
              <a:rPr lang="pt-BR" sz="2800" i="1" dirty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(Estudante – IFMG Campus Bambuí)</a:t>
            </a:r>
            <a:r>
              <a:rPr lang="pt-BR" sz="2800" b="1" i="1" dirty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,</a:t>
            </a:r>
            <a:r>
              <a:rPr lang="pt-BR" sz="2800" b="1" i="1" dirty="0" smtClean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 </a:t>
            </a:r>
            <a:endParaRPr lang="pt-BR" sz="2800" b="1" i="1" dirty="0">
              <a:solidFill>
                <a:schemeClr val="tx1"/>
              </a:solidFill>
              <a:latin typeface="Arial"/>
              <a:ea typeface="Segoe UI"/>
              <a:cs typeface="Segoe UI"/>
            </a:endParaRPr>
          </a:p>
          <a:p>
            <a:r>
              <a:rPr lang="pt-BR" sz="2800" b="1" i="1" dirty="0" smtClean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Supervisor</a:t>
            </a:r>
            <a:r>
              <a:rPr lang="pt-BR" sz="2800" b="1" i="1" dirty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 </a:t>
            </a:r>
            <a:r>
              <a:rPr lang="pt-BR" sz="2800" i="1" baseline="0" dirty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(Professor – </a:t>
            </a:r>
            <a:r>
              <a:rPr lang="pt-BR" sz="2800" i="1" baseline="0" dirty="0" smtClean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Escola Campo)</a:t>
            </a:r>
            <a:r>
              <a:rPr lang="en-US" sz="2800" dirty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​</a:t>
            </a:r>
            <a:r>
              <a:rPr lang="pt-BR" sz="2800" b="1" i="1" dirty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, </a:t>
            </a:r>
          </a:p>
          <a:p>
            <a:r>
              <a:rPr lang="pt-BR" sz="2800" b="1" i="1" dirty="0" smtClean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Orientador </a:t>
            </a:r>
            <a:r>
              <a:rPr lang="pt-BR" sz="2800" i="1" dirty="0">
                <a:solidFill>
                  <a:schemeClr val="tx1"/>
                </a:solidFill>
                <a:latin typeface="Arial"/>
                <a:ea typeface="Segoe UI"/>
                <a:cs typeface="Segoe UI"/>
              </a:rPr>
              <a:t>(Professor – IFMG Campus Bambuí)</a:t>
            </a:r>
            <a:endParaRPr lang="en-US" sz="2800" dirty="0">
              <a:solidFill>
                <a:schemeClr val="tx1"/>
              </a:solidFill>
              <a:latin typeface="Arial"/>
              <a:ea typeface="Segoe UI"/>
              <a:cs typeface="Segoe UI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852551" y="724395"/>
            <a:ext cx="8360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748"/>
            <a:ext cx="1219200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86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F4E79011-06B2-D4B3-051E-E6B4D4B75509}"/>
              </a:ext>
            </a:extLst>
          </p:cNvPr>
          <p:cNvSpPr/>
          <p:nvPr/>
        </p:nvSpPr>
        <p:spPr>
          <a:xfrm>
            <a:off x="-33777" y="-2409"/>
            <a:ext cx="12262555" cy="138022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  <a:latin typeface="Arial"/>
                <a:cs typeface="Arial"/>
              </a:rPr>
              <a:t>Introdução</a:t>
            </a:r>
            <a:endParaRPr lang="pt-BR" sz="3600" dirty="0">
              <a:solidFill>
                <a:schemeClr val="tx1"/>
              </a:solidFill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0652E740-6751-43C6-5FD0-A205541F01AB}"/>
              </a:ext>
            </a:extLst>
          </p:cNvPr>
          <p:cNvSpPr/>
          <p:nvPr/>
        </p:nvSpPr>
        <p:spPr>
          <a:xfrm>
            <a:off x="-33131" y="0"/>
            <a:ext cx="12263886" cy="6987396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7A952FFA-EF29-18DB-10AB-B18EE63A87FA}"/>
              </a:ext>
            </a:extLst>
          </p:cNvPr>
          <p:cNvSpPr/>
          <p:nvPr/>
        </p:nvSpPr>
        <p:spPr>
          <a:xfrm>
            <a:off x="-14111" y="1338959"/>
            <a:ext cx="12220221" cy="5648437"/>
          </a:xfrm>
          <a:prstGeom prst="rect">
            <a:avLst/>
          </a:prstGeom>
          <a:solidFill>
            <a:srgbClr val="F5F3F2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rtl="0"/>
            <a:endParaRPr lang="pt-BR" sz="3200" dirty="0">
              <a:solidFill>
                <a:srgbClr val="000000"/>
              </a:solidFill>
              <a:latin typeface="Arial"/>
              <a:ea typeface="Segoe UI"/>
              <a:cs typeface="Segoe UI"/>
            </a:endParaRPr>
          </a:p>
        </p:txBody>
      </p:sp>
      <p:sp>
        <p:nvSpPr>
          <p:cNvPr id="2" name="Google Shape;86;p1">
            <a:extLst>
              <a:ext uri="{FF2B5EF4-FFF2-40B4-BE49-F238E27FC236}">
                <a16:creationId xmlns:a16="http://schemas.microsoft.com/office/drawing/2014/main" xmlns="" id="{294454C8-09D6-13EF-DB90-E90344C023F2}"/>
              </a:ext>
            </a:extLst>
          </p:cNvPr>
          <p:cNvSpPr/>
          <p:nvPr/>
        </p:nvSpPr>
        <p:spPr>
          <a:xfrm>
            <a:off x="786205" y="21020827"/>
            <a:ext cx="14919205" cy="1440000"/>
          </a:xfrm>
          <a:prstGeom prst="flowChartAlternateProcess">
            <a:avLst/>
          </a:prstGeom>
          <a:solidFill>
            <a:srgbClr val="F4EB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86;p1">
            <a:extLst>
              <a:ext uri="{FF2B5EF4-FFF2-40B4-BE49-F238E27FC236}">
                <a16:creationId xmlns:a16="http://schemas.microsoft.com/office/drawing/2014/main" xmlns="" id="{294454C8-09D6-13EF-DB90-E90344C023F2}"/>
              </a:ext>
            </a:extLst>
          </p:cNvPr>
          <p:cNvSpPr/>
          <p:nvPr/>
        </p:nvSpPr>
        <p:spPr>
          <a:xfrm>
            <a:off x="929080" y="21163702"/>
            <a:ext cx="14919205" cy="1440000"/>
          </a:xfrm>
          <a:prstGeom prst="flowChartAlternateProcess">
            <a:avLst/>
          </a:prstGeom>
          <a:solidFill>
            <a:srgbClr val="F4EB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049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F4E79011-06B2-D4B3-051E-E6B4D4B75509}"/>
              </a:ext>
            </a:extLst>
          </p:cNvPr>
          <p:cNvSpPr/>
          <p:nvPr/>
        </p:nvSpPr>
        <p:spPr>
          <a:xfrm>
            <a:off x="-33777" y="-2409"/>
            <a:ext cx="12262555" cy="138022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  <a:latin typeface="Arial"/>
                <a:cs typeface="Arial"/>
              </a:rPr>
              <a:t>Objetivos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0652E740-6751-43C6-5FD0-A205541F01AB}"/>
              </a:ext>
            </a:extLst>
          </p:cNvPr>
          <p:cNvSpPr/>
          <p:nvPr/>
        </p:nvSpPr>
        <p:spPr>
          <a:xfrm>
            <a:off x="-33131" y="0"/>
            <a:ext cx="12263886" cy="6987396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7A952FFA-EF29-18DB-10AB-B18EE63A87FA}"/>
              </a:ext>
            </a:extLst>
          </p:cNvPr>
          <p:cNvSpPr/>
          <p:nvPr/>
        </p:nvSpPr>
        <p:spPr>
          <a:xfrm>
            <a:off x="8557" y="1338959"/>
            <a:ext cx="12220221" cy="5648437"/>
          </a:xfrm>
          <a:prstGeom prst="rect">
            <a:avLst/>
          </a:prstGeom>
          <a:solidFill>
            <a:srgbClr val="F5F3F2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endParaRPr lang="pt-BR" sz="32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" name="Google Shape;86;p1">
            <a:extLst>
              <a:ext uri="{FF2B5EF4-FFF2-40B4-BE49-F238E27FC236}">
                <a16:creationId xmlns:a16="http://schemas.microsoft.com/office/drawing/2014/main" xmlns="" id="{294454C8-09D6-13EF-DB90-E90344C023F2}"/>
              </a:ext>
            </a:extLst>
          </p:cNvPr>
          <p:cNvSpPr/>
          <p:nvPr/>
        </p:nvSpPr>
        <p:spPr>
          <a:xfrm>
            <a:off x="786205" y="21020827"/>
            <a:ext cx="14919205" cy="1440000"/>
          </a:xfrm>
          <a:prstGeom prst="flowChartAlternateProcess">
            <a:avLst/>
          </a:prstGeom>
          <a:solidFill>
            <a:srgbClr val="F4EB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86;p1">
            <a:extLst>
              <a:ext uri="{FF2B5EF4-FFF2-40B4-BE49-F238E27FC236}">
                <a16:creationId xmlns:a16="http://schemas.microsoft.com/office/drawing/2014/main" xmlns="" id="{294454C8-09D6-13EF-DB90-E90344C023F2}"/>
              </a:ext>
            </a:extLst>
          </p:cNvPr>
          <p:cNvSpPr/>
          <p:nvPr/>
        </p:nvSpPr>
        <p:spPr>
          <a:xfrm>
            <a:off x="929080" y="21163702"/>
            <a:ext cx="14919205" cy="1440000"/>
          </a:xfrm>
          <a:prstGeom prst="flowChartAlternateProcess">
            <a:avLst/>
          </a:prstGeom>
          <a:solidFill>
            <a:srgbClr val="F4EB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71401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F4E79011-06B2-D4B3-051E-E6B4D4B75509}"/>
              </a:ext>
            </a:extLst>
          </p:cNvPr>
          <p:cNvSpPr/>
          <p:nvPr/>
        </p:nvSpPr>
        <p:spPr>
          <a:xfrm>
            <a:off x="-33777" y="-2409"/>
            <a:ext cx="12262555" cy="138022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  <a:latin typeface="Arial"/>
                <a:cs typeface="Arial"/>
              </a:rPr>
              <a:t>Metodologia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0652E740-6751-43C6-5FD0-A205541F01AB}"/>
              </a:ext>
            </a:extLst>
          </p:cNvPr>
          <p:cNvSpPr/>
          <p:nvPr/>
        </p:nvSpPr>
        <p:spPr>
          <a:xfrm>
            <a:off x="-33131" y="0"/>
            <a:ext cx="12263886" cy="6987396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Google Shape;86;p1">
            <a:extLst>
              <a:ext uri="{FF2B5EF4-FFF2-40B4-BE49-F238E27FC236}">
                <a16:creationId xmlns:a16="http://schemas.microsoft.com/office/drawing/2014/main" xmlns="" id="{294454C8-09D6-13EF-DB90-E90344C023F2}"/>
              </a:ext>
            </a:extLst>
          </p:cNvPr>
          <p:cNvSpPr/>
          <p:nvPr/>
        </p:nvSpPr>
        <p:spPr>
          <a:xfrm>
            <a:off x="786205" y="21020827"/>
            <a:ext cx="14919205" cy="1440000"/>
          </a:xfrm>
          <a:prstGeom prst="flowChartAlternateProcess">
            <a:avLst/>
          </a:prstGeom>
          <a:solidFill>
            <a:srgbClr val="F4EB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86;p1">
            <a:extLst>
              <a:ext uri="{FF2B5EF4-FFF2-40B4-BE49-F238E27FC236}">
                <a16:creationId xmlns:a16="http://schemas.microsoft.com/office/drawing/2014/main" xmlns="" id="{294454C8-09D6-13EF-DB90-E90344C023F2}"/>
              </a:ext>
            </a:extLst>
          </p:cNvPr>
          <p:cNvSpPr/>
          <p:nvPr/>
        </p:nvSpPr>
        <p:spPr>
          <a:xfrm>
            <a:off x="929080" y="21163702"/>
            <a:ext cx="14919205" cy="1440000"/>
          </a:xfrm>
          <a:prstGeom prst="flowChartAlternateProcess">
            <a:avLst/>
          </a:prstGeom>
          <a:solidFill>
            <a:srgbClr val="F4EB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2049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F4E79011-06B2-D4B3-051E-E6B4D4B75509}"/>
              </a:ext>
            </a:extLst>
          </p:cNvPr>
          <p:cNvSpPr/>
          <p:nvPr/>
        </p:nvSpPr>
        <p:spPr>
          <a:xfrm>
            <a:off x="-33777" y="-2409"/>
            <a:ext cx="12262555" cy="138022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  <a:latin typeface="Arial"/>
                <a:cs typeface="Arial"/>
              </a:rPr>
              <a:t>Resultados</a:t>
            </a:r>
            <a:endParaRPr lang="pt-BR" sz="3600" dirty="0">
              <a:solidFill>
                <a:schemeClr val="tx1"/>
              </a:solidFill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0652E740-6751-43C6-5FD0-A205541F01AB}"/>
              </a:ext>
            </a:extLst>
          </p:cNvPr>
          <p:cNvSpPr/>
          <p:nvPr/>
        </p:nvSpPr>
        <p:spPr>
          <a:xfrm>
            <a:off x="-33131" y="0"/>
            <a:ext cx="12263886" cy="6987396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7A952FFA-EF29-18DB-10AB-B18EE63A87FA}"/>
              </a:ext>
            </a:extLst>
          </p:cNvPr>
          <p:cNvSpPr/>
          <p:nvPr/>
        </p:nvSpPr>
        <p:spPr>
          <a:xfrm>
            <a:off x="-35943" y="1338959"/>
            <a:ext cx="12263886" cy="5648437"/>
          </a:xfrm>
          <a:prstGeom prst="rect">
            <a:avLst/>
          </a:prstGeom>
          <a:solidFill>
            <a:srgbClr val="F5F3F2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lvl="1"/>
            <a:endParaRPr lang="pt-BR" sz="3200" dirty="0">
              <a:solidFill>
                <a:schemeClr val="tx1"/>
              </a:solidFill>
              <a:latin typeface="Arial"/>
              <a:cs typeface="Arial"/>
            </a:endParaRPr>
          </a:p>
          <a:p>
            <a:pPr lvl="1"/>
            <a:endParaRPr lang="en-US" sz="32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" name="Google Shape;86;p1">
            <a:extLst>
              <a:ext uri="{FF2B5EF4-FFF2-40B4-BE49-F238E27FC236}">
                <a16:creationId xmlns:a16="http://schemas.microsoft.com/office/drawing/2014/main" xmlns="" id="{294454C8-09D6-13EF-DB90-E90344C023F2}"/>
              </a:ext>
            </a:extLst>
          </p:cNvPr>
          <p:cNvSpPr/>
          <p:nvPr/>
        </p:nvSpPr>
        <p:spPr>
          <a:xfrm>
            <a:off x="786205" y="21020827"/>
            <a:ext cx="14919205" cy="1440000"/>
          </a:xfrm>
          <a:prstGeom prst="flowChartAlternateProcess">
            <a:avLst/>
          </a:prstGeom>
          <a:solidFill>
            <a:srgbClr val="F4EB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86;p1">
            <a:extLst>
              <a:ext uri="{FF2B5EF4-FFF2-40B4-BE49-F238E27FC236}">
                <a16:creationId xmlns:a16="http://schemas.microsoft.com/office/drawing/2014/main" xmlns="" id="{294454C8-09D6-13EF-DB90-E90344C023F2}"/>
              </a:ext>
            </a:extLst>
          </p:cNvPr>
          <p:cNvSpPr/>
          <p:nvPr/>
        </p:nvSpPr>
        <p:spPr>
          <a:xfrm>
            <a:off x="929080" y="21163702"/>
            <a:ext cx="14919205" cy="1440000"/>
          </a:xfrm>
          <a:prstGeom prst="flowChartAlternateProcess">
            <a:avLst/>
          </a:prstGeom>
          <a:solidFill>
            <a:srgbClr val="F4EB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0473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F4E79011-06B2-D4B3-051E-E6B4D4B75509}"/>
              </a:ext>
            </a:extLst>
          </p:cNvPr>
          <p:cNvSpPr/>
          <p:nvPr/>
        </p:nvSpPr>
        <p:spPr>
          <a:xfrm>
            <a:off x="-33777" y="-2409"/>
            <a:ext cx="12262555" cy="138022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  <a:latin typeface="Arial"/>
                <a:cs typeface="Arial"/>
              </a:rPr>
              <a:t>Resultados</a:t>
            </a:r>
            <a:endParaRPr lang="pt-BR" sz="3600" dirty="0">
              <a:solidFill>
                <a:schemeClr val="tx1"/>
              </a:solidFill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0652E740-6751-43C6-5FD0-A205541F01AB}"/>
              </a:ext>
            </a:extLst>
          </p:cNvPr>
          <p:cNvSpPr/>
          <p:nvPr/>
        </p:nvSpPr>
        <p:spPr>
          <a:xfrm>
            <a:off x="-33131" y="0"/>
            <a:ext cx="12263886" cy="6987396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7A952FFA-EF29-18DB-10AB-B18EE63A87FA}"/>
              </a:ext>
            </a:extLst>
          </p:cNvPr>
          <p:cNvSpPr/>
          <p:nvPr/>
        </p:nvSpPr>
        <p:spPr>
          <a:xfrm>
            <a:off x="-35943" y="1338959"/>
            <a:ext cx="12263886" cy="5648437"/>
          </a:xfrm>
          <a:prstGeom prst="rect">
            <a:avLst/>
          </a:prstGeom>
          <a:solidFill>
            <a:srgbClr val="F5F3F2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lvl="1"/>
            <a:endParaRPr lang="pt-BR" sz="32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" name="Google Shape;86;p1">
            <a:extLst>
              <a:ext uri="{FF2B5EF4-FFF2-40B4-BE49-F238E27FC236}">
                <a16:creationId xmlns:a16="http://schemas.microsoft.com/office/drawing/2014/main" xmlns="" id="{294454C8-09D6-13EF-DB90-E90344C023F2}"/>
              </a:ext>
            </a:extLst>
          </p:cNvPr>
          <p:cNvSpPr/>
          <p:nvPr/>
        </p:nvSpPr>
        <p:spPr>
          <a:xfrm>
            <a:off x="786205" y="21020827"/>
            <a:ext cx="14919205" cy="1440000"/>
          </a:xfrm>
          <a:prstGeom prst="flowChartAlternateProcess">
            <a:avLst/>
          </a:prstGeom>
          <a:solidFill>
            <a:srgbClr val="F4EB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86;p1">
            <a:extLst>
              <a:ext uri="{FF2B5EF4-FFF2-40B4-BE49-F238E27FC236}">
                <a16:creationId xmlns:a16="http://schemas.microsoft.com/office/drawing/2014/main" xmlns="" id="{294454C8-09D6-13EF-DB90-E90344C023F2}"/>
              </a:ext>
            </a:extLst>
          </p:cNvPr>
          <p:cNvSpPr/>
          <p:nvPr/>
        </p:nvSpPr>
        <p:spPr>
          <a:xfrm>
            <a:off x="929080" y="21163702"/>
            <a:ext cx="14919205" cy="1440000"/>
          </a:xfrm>
          <a:prstGeom prst="flowChartAlternateProcess">
            <a:avLst/>
          </a:prstGeom>
          <a:solidFill>
            <a:srgbClr val="F4EB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1305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F4E79011-06B2-D4B3-051E-E6B4D4B75509}"/>
              </a:ext>
            </a:extLst>
          </p:cNvPr>
          <p:cNvSpPr/>
          <p:nvPr/>
        </p:nvSpPr>
        <p:spPr>
          <a:xfrm>
            <a:off x="-33777" y="-2409"/>
            <a:ext cx="12262555" cy="138022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  <a:latin typeface="Arial"/>
                <a:cs typeface="Arial"/>
              </a:rPr>
              <a:t>Conclusões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0652E740-6751-43C6-5FD0-A205541F01AB}"/>
              </a:ext>
            </a:extLst>
          </p:cNvPr>
          <p:cNvSpPr/>
          <p:nvPr/>
        </p:nvSpPr>
        <p:spPr>
          <a:xfrm>
            <a:off x="-33131" y="0"/>
            <a:ext cx="12263886" cy="6987396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7A952FFA-EF29-18DB-10AB-B18EE63A87FA}"/>
              </a:ext>
            </a:extLst>
          </p:cNvPr>
          <p:cNvSpPr/>
          <p:nvPr/>
        </p:nvSpPr>
        <p:spPr>
          <a:xfrm>
            <a:off x="-35943" y="1338959"/>
            <a:ext cx="12263885" cy="5648437"/>
          </a:xfrm>
          <a:prstGeom prst="rect">
            <a:avLst/>
          </a:prstGeom>
          <a:solidFill>
            <a:srgbClr val="F5F3F2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marL="457200" indent="-457200" rtl="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" name="Google Shape;86;p1">
            <a:extLst>
              <a:ext uri="{FF2B5EF4-FFF2-40B4-BE49-F238E27FC236}">
                <a16:creationId xmlns:a16="http://schemas.microsoft.com/office/drawing/2014/main" xmlns="" id="{294454C8-09D6-13EF-DB90-E90344C023F2}"/>
              </a:ext>
            </a:extLst>
          </p:cNvPr>
          <p:cNvSpPr/>
          <p:nvPr/>
        </p:nvSpPr>
        <p:spPr>
          <a:xfrm>
            <a:off x="786205" y="21020827"/>
            <a:ext cx="14919205" cy="1440000"/>
          </a:xfrm>
          <a:prstGeom prst="flowChartAlternateProcess">
            <a:avLst/>
          </a:prstGeom>
          <a:solidFill>
            <a:srgbClr val="F4EB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86;p1">
            <a:extLst>
              <a:ext uri="{FF2B5EF4-FFF2-40B4-BE49-F238E27FC236}">
                <a16:creationId xmlns:a16="http://schemas.microsoft.com/office/drawing/2014/main" xmlns="" id="{294454C8-09D6-13EF-DB90-E90344C023F2}"/>
              </a:ext>
            </a:extLst>
          </p:cNvPr>
          <p:cNvSpPr/>
          <p:nvPr/>
        </p:nvSpPr>
        <p:spPr>
          <a:xfrm>
            <a:off x="929080" y="21163702"/>
            <a:ext cx="14919205" cy="1440000"/>
          </a:xfrm>
          <a:prstGeom prst="flowChartAlternateProcess">
            <a:avLst/>
          </a:prstGeom>
          <a:solidFill>
            <a:srgbClr val="F4EB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18244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F4E79011-06B2-D4B3-051E-E6B4D4B75509}"/>
              </a:ext>
            </a:extLst>
          </p:cNvPr>
          <p:cNvSpPr/>
          <p:nvPr/>
        </p:nvSpPr>
        <p:spPr>
          <a:xfrm>
            <a:off x="-33777" y="-2409"/>
            <a:ext cx="12262555" cy="138022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  <a:latin typeface="Arial"/>
                <a:cs typeface="Arial"/>
              </a:rPr>
              <a:t>Agradecimentos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0652E740-6751-43C6-5FD0-A205541F01AB}"/>
              </a:ext>
            </a:extLst>
          </p:cNvPr>
          <p:cNvSpPr/>
          <p:nvPr/>
        </p:nvSpPr>
        <p:spPr>
          <a:xfrm>
            <a:off x="-33131" y="0"/>
            <a:ext cx="12263886" cy="6987396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7A952FFA-EF29-18DB-10AB-B18EE63A87FA}"/>
              </a:ext>
            </a:extLst>
          </p:cNvPr>
          <p:cNvSpPr/>
          <p:nvPr/>
        </p:nvSpPr>
        <p:spPr>
          <a:xfrm>
            <a:off x="-34119" y="1358389"/>
            <a:ext cx="12263885" cy="5648437"/>
          </a:xfrm>
          <a:prstGeom prst="rect">
            <a:avLst/>
          </a:prstGeom>
          <a:solidFill>
            <a:srgbClr val="F5F3F2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 rtl="0"/>
            <a:endParaRPr lang="pt-BR" sz="3200" dirty="0">
              <a:solidFill>
                <a:srgbClr val="808080"/>
              </a:solidFill>
              <a:latin typeface="Arial" panose="020B0604020202020204" pitchFamily="34" charset="0"/>
              <a:ea typeface="Segoe UI"/>
              <a:cs typeface="Arial" panose="020B0604020202020204" pitchFamily="34" charset="0"/>
            </a:endParaRPr>
          </a:p>
          <a:p>
            <a:pPr algn="ctr"/>
            <a:r>
              <a:rPr lang="pt-BR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Agradecemos a todos os sujeitos, mas em especial ao IFMG - </a:t>
            </a:r>
            <a:r>
              <a:rPr lang="pt-BR" sz="3200" i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campus</a:t>
            </a:r>
            <a:r>
              <a:rPr lang="pt-BR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Bambuí e a CAPES, que ampliaram nossas experiências através do Programa Institucional de Bolsas de Iniciação à Docência (</a:t>
            </a:r>
            <a:r>
              <a:rPr lang="pt-BR" sz="32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Pibid</a:t>
            </a:r>
            <a:r>
              <a:rPr lang="pt-BR" sz="3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).</a:t>
            </a:r>
            <a:endParaRPr lang="pt-BR" sz="3200" dirty="0"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rtl="0"/>
            <a:endParaRPr lang="pt-BR" sz="3200" dirty="0">
              <a:solidFill>
                <a:srgbClr val="808080"/>
              </a:solidFill>
              <a:latin typeface="Arial"/>
              <a:ea typeface="Segoe UI"/>
              <a:cs typeface="Segoe UI"/>
            </a:endParaRPr>
          </a:p>
        </p:txBody>
      </p:sp>
      <p:sp>
        <p:nvSpPr>
          <p:cNvPr id="2" name="Google Shape;86;p1">
            <a:extLst>
              <a:ext uri="{FF2B5EF4-FFF2-40B4-BE49-F238E27FC236}">
                <a16:creationId xmlns:a16="http://schemas.microsoft.com/office/drawing/2014/main" xmlns="" id="{294454C8-09D6-13EF-DB90-E90344C023F2}"/>
              </a:ext>
            </a:extLst>
          </p:cNvPr>
          <p:cNvSpPr/>
          <p:nvPr/>
        </p:nvSpPr>
        <p:spPr>
          <a:xfrm>
            <a:off x="786205" y="21020827"/>
            <a:ext cx="14919205" cy="1440000"/>
          </a:xfrm>
          <a:prstGeom prst="flowChartAlternateProcess">
            <a:avLst/>
          </a:prstGeom>
          <a:solidFill>
            <a:srgbClr val="F4EB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86;p1">
            <a:extLst>
              <a:ext uri="{FF2B5EF4-FFF2-40B4-BE49-F238E27FC236}">
                <a16:creationId xmlns:a16="http://schemas.microsoft.com/office/drawing/2014/main" xmlns="" id="{294454C8-09D6-13EF-DB90-E90344C023F2}"/>
              </a:ext>
            </a:extLst>
          </p:cNvPr>
          <p:cNvSpPr/>
          <p:nvPr/>
        </p:nvSpPr>
        <p:spPr>
          <a:xfrm>
            <a:off x="929080" y="21163702"/>
            <a:ext cx="14919205" cy="1440000"/>
          </a:xfrm>
          <a:prstGeom prst="flowChartAlternateProcess">
            <a:avLst/>
          </a:prstGeom>
          <a:solidFill>
            <a:srgbClr val="F4EB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6710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F4E79011-06B2-D4B3-051E-E6B4D4B75509}"/>
              </a:ext>
            </a:extLst>
          </p:cNvPr>
          <p:cNvSpPr/>
          <p:nvPr/>
        </p:nvSpPr>
        <p:spPr>
          <a:xfrm>
            <a:off x="-33777" y="-2409"/>
            <a:ext cx="12262555" cy="138022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  <a:latin typeface="Arial"/>
                <a:cs typeface="Arial"/>
              </a:rPr>
              <a:t>Referências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0652E740-6751-43C6-5FD0-A205541F01AB}"/>
              </a:ext>
            </a:extLst>
          </p:cNvPr>
          <p:cNvSpPr/>
          <p:nvPr/>
        </p:nvSpPr>
        <p:spPr>
          <a:xfrm>
            <a:off x="-33131" y="0"/>
            <a:ext cx="12263886" cy="6987396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7A952FFA-EF29-18DB-10AB-B18EE63A87FA}"/>
              </a:ext>
            </a:extLst>
          </p:cNvPr>
          <p:cNvSpPr/>
          <p:nvPr/>
        </p:nvSpPr>
        <p:spPr>
          <a:xfrm>
            <a:off x="-37367" y="1338021"/>
            <a:ext cx="12263885" cy="5648437"/>
          </a:xfrm>
          <a:prstGeom prst="rect">
            <a:avLst/>
          </a:prstGeom>
          <a:solidFill>
            <a:srgbClr val="F5F3F2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endParaRPr lang="pt-BR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Google Shape;86;p1">
            <a:extLst>
              <a:ext uri="{FF2B5EF4-FFF2-40B4-BE49-F238E27FC236}">
                <a16:creationId xmlns:a16="http://schemas.microsoft.com/office/drawing/2014/main" xmlns="" id="{294454C8-09D6-13EF-DB90-E90344C023F2}"/>
              </a:ext>
            </a:extLst>
          </p:cNvPr>
          <p:cNvSpPr/>
          <p:nvPr/>
        </p:nvSpPr>
        <p:spPr>
          <a:xfrm>
            <a:off x="786205" y="21020827"/>
            <a:ext cx="14919205" cy="1440000"/>
          </a:xfrm>
          <a:prstGeom prst="flowChartAlternateProcess">
            <a:avLst/>
          </a:prstGeom>
          <a:solidFill>
            <a:srgbClr val="F4EB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86;p1">
            <a:extLst>
              <a:ext uri="{FF2B5EF4-FFF2-40B4-BE49-F238E27FC236}">
                <a16:creationId xmlns:a16="http://schemas.microsoft.com/office/drawing/2014/main" xmlns="" id="{294454C8-09D6-13EF-DB90-E90344C023F2}"/>
              </a:ext>
            </a:extLst>
          </p:cNvPr>
          <p:cNvSpPr/>
          <p:nvPr/>
        </p:nvSpPr>
        <p:spPr>
          <a:xfrm>
            <a:off x="929080" y="21163702"/>
            <a:ext cx="14919205" cy="1440000"/>
          </a:xfrm>
          <a:prstGeom prst="flowChartAlternateProcess">
            <a:avLst/>
          </a:prstGeom>
          <a:solidFill>
            <a:srgbClr val="F4EB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54645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Escritório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1270</TotalTime>
  <Words>45</Words>
  <Application>Microsoft Office PowerPoint</Application>
  <PresentationFormat>Widescreen</PresentationFormat>
  <Paragraphs>17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Segoe UI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Gustavo Luz</dc:creator>
  <cp:lastModifiedBy>gustavoluzmane@gmail.com</cp:lastModifiedBy>
  <cp:revision>333</cp:revision>
  <dcterms:created xsi:type="dcterms:W3CDTF">2012-07-30T23:50:35Z</dcterms:created>
  <dcterms:modified xsi:type="dcterms:W3CDTF">2025-09-25T17:11:00Z</dcterms:modified>
</cp:coreProperties>
</file>